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57" r:id="rId7"/>
    <p:sldId id="259" r:id="rId8"/>
    <p:sldId id="260" r:id="rId9"/>
    <p:sldId id="258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5567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cs typeface="Aharoni" pitchFamily="2" charset="-79"/>
              </a:rPr>
              <a:t>Хирургическая патология эндокринной системы</a:t>
            </a:r>
            <a:endParaRPr lang="ru-RU" sz="5400" b="1" dirty="0">
              <a:cs typeface="Aharoni" pitchFamily="2" charset="-79"/>
            </a:endParaRPr>
          </a:p>
        </p:txBody>
      </p:sp>
      <p:pic>
        <p:nvPicPr>
          <p:cNvPr id="1026" name="Picture 2" descr="C:\Users\151\Downloads\6d82192a587f6d91.png"/>
          <p:cNvPicPr>
            <a:picLocks noChangeAspect="1" noChangeArrowheads="1"/>
          </p:cNvPicPr>
          <p:nvPr/>
        </p:nvPicPr>
        <p:blipFill>
          <a:blip r:embed="rId2" cstate="print"/>
          <a:srcRect t="7128" b="31392"/>
          <a:stretch>
            <a:fillRect/>
          </a:stretch>
        </p:blipFill>
        <p:spPr bwMode="auto">
          <a:xfrm>
            <a:off x="1763688" y="1700808"/>
            <a:ext cx="5561385" cy="501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Гиперадренокортицизм</a:t>
            </a:r>
            <a:r>
              <a:rPr lang="ru-RU" b="1" dirty="0" smtClean="0"/>
              <a:t> — состояние, обусловленное хронической повышенной концентрацией </a:t>
            </a:r>
            <a:r>
              <a:rPr lang="ru-RU" b="1" dirty="0" err="1" smtClean="0"/>
              <a:t>глюкокортикоидов</a:t>
            </a:r>
            <a:r>
              <a:rPr lang="ru-RU" b="1" dirty="0" smtClean="0"/>
              <a:t> (кортизол) в крови.</a:t>
            </a:r>
            <a:endParaRPr lang="ru-RU" b="1" dirty="0"/>
          </a:p>
        </p:txBody>
      </p:sp>
      <p:pic>
        <p:nvPicPr>
          <p:cNvPr id="4098" name="Picture 2" descr="C:\Users\151\Downloads\Без назван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4104456" cy="3688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61" t="13407" r="40510" b="12766"/>
          <a:stretch>
            <a:fillRect/>
          </a:stretch>
        </p:blipFill>
        <p:spPr bwMode="auto">
          <a:xfrm>
            <a:off x="179512" y="0"/>
            <a:ext cx="8748464" cy="68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Инсулинома</a:t>
            </a:r>
            <a:r>
              <a:rPr lang="ru-RU" b="1" dirty="0" smtClean="0"/>
              <a:t> – эндокринная опухоль, возникающая из </a:t>
            </a:r>
            <a:r>
              <a:rPr lang="ru-RU" b="1" dirty="0" err="1" smtClean="0"/>
              <a:t>бета-клеток</a:t>
            </a:r>
            <a:r>
              <a:rPr lang="ru-RU" b="1" dirty="0" smtClean="0"/>
              <a:t> поджелудочной железы и продуцирующая повышенное количество инсулина.</a:t>
            </a:r>
            <a:endParaRPr lang="ru-RU" b="1" dirty="0"/>
          </a:p>
        </p:txBody>
      </p:sp>
      <p:pic>
        <p:nvPicPr>
          <p:cNvPr id="5122" name="Picture 2" descr="C:\Users\151\Downloads\utrennyaya-gipoglikemiya-kak-ne-propustit-insulinomu-3E15069801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96952"/>
            <a:ext cx="5539081" cy="381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Гиперэстрогенизм</a:t>
            </a:r>
            <a:r>
              <a:rPr lang="ru-RU" b="1" dirty="0" smtClean="0"/>
              <a:t> - повышенное содержание эстрогенов в крови животных.</a:t>
            </a:r>
            <a:endParaRPr lang="ru-RU" b="1" dirty="0"/>
          </a:p>
        </p:txBody>
      </p:sp>
      <p:pic>
        <p:nvPicPr>
          <p:cNvPr id="6146" name="Picture 2" descr="C:\Users\151\Downloads\Pantelejeva-Sertoli-t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10998"/>
            <a:ext cx="4403982" cy="3302986"/>
          </a:xfrm>
          <a:prstGeom prst="rect">
            <a:avLst/>
          </a:prstGeom>
          <a:noFill/>
        </p:spPr>
      </p:pic>
      <p:pic>
        <p:nvPicPr>
          <p:cNvPr id="6147" name="Picture 3" descr="C:\Users\151\Downloads\Pantelejeva-Sertoli-t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40" y="1772816"/>
            <a:ext cx="4271144" cy="3203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marL="84138" lvl="0" indent="-23813"/>
            <a:r>
              <a:rPr lang="ru-RU" b="1" dirty="0" smtClean="0"/>
              <a:t>План лекции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1. </a:t>
            </a:r>
            <a:r>
              <a:rPr lang="ru-RU" b="1" dirty="0" err="1" smtClean="0"/>
              <a:t>Тиреоидная</a:t>
            </a:r>
            <a:r>
              <a:rPr lang="ru-RU" b="1" dirty="0" smtClean="0"/>
              <a:t> хирургия</a:t>
            </a:r>
            <a:br>
              <a:rPr lang="ru-RU" b="1" dirty="0" smtClean="0"/>
            </a:br>
            <a:r>
              <a:rPr lang="ru-RU" b="1" dirty="0" smtClean="0"/>
              <a:t>2. Хирургия надпочечников</a:t>
            </a:r>
            <a:br>
              <a:rPr lang="ru-RU" b="1" dirty="0" smtClean="0"/>
            </a:br>
            <a:r>
              <a:rPr lang="ru-RU" b="1" dirty="0" smtClean="0"/>
              <a:t>3. Хирургия поджелудочной железы</a:t>
            </a:r>
            <a:br>
              <a:rPr lang="ru-RU" b="1" dirty="0" smtClean="0"/>
            </a:br>
            <a:r>
              <a:rPr lang="ru-RU" b="1" dirty="0" smtClean="0"/>
              <a:t>4. Хирургия половых желез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Эндокринная хирургия - раздел хирургии, занимающийся изучением причин, методов диагностики и хирургическим лечением заболеваний желез внутренней секреции (щитовидная, паращитовидная, поджелудочная железа, гипофиз, надпочечники, семенники, яичники).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Гипертиреоз – это состояние гиперфункции щитовидной железы, которое сопровождается избыточной выработкой тироксина и </a:t>
            </a:r>
            <a:r>
              <a:rPr lang="ru-RU" b="1" dirty="0" err="1" smtClean="0"/>
              <a:t>трийодтиронина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 descr="C:\Users\151\Downloads\hyperthyroid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59943"/>
            <a:ext cx="73152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Клинические признаки гипертиреоза</a:t>
            </a:r>
            <a:endParaRPr lang="ru-RU" b="1" dirty="0"/>
          </a:p>
        </p:txBody>
      </p:sp>
      <p:pic>
        <p:nvPicPr>
          <p:cNvPr id="2050" name="Picture 2" descr="C:\Users\151\Downloads\gipertireoz-koshe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14958"/>
            <a:ext cx="4632045" cy="2885061"/>
          </a:xfrm>
          <a:prstGeom prst="rect">
            <a:avLst/>
          </a:prstGeom>
          <a:noFill/>
        </p:spPr>
      </p:pic>
      <p:pic>
        <p:nvPicPr>
          <p:cNvPr id="2051" name="Picture 3" descr="C:\Users\151\Downloads\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692696"/>
            <a:ext cx="4066335" cy="2880320"/>
          </a:xfrm>
          <a:prstGeom prst="rect">
            <a:avLst/>
          </a:prstGeom>
          <a:noFill/>
        </p:spPr>
      </p:pic>
      <p:pic>
        <p:nvPicPr>
          <p:cNvPr id="2052" name="Picture 4" descr="C:\Users\151\Downloads\e2e70935d46abafbb5047d145115f5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5"/>
            <a:ext cx="4344144" cy="2889309"/>
          </a:xfrm>
          <a:prstGeom prst="rect">
            <a:avLst/>
          </a:prstGeom>
          <a:noFill/>
        </p:spPr>
      </p:pic>
      <p:pic>
        <p:nvPicPr>
          <p:cNvPr id="2053" name="Picture 5" descr="C:\Users\151\Downloads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4026089" cy="2895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20" t="36176" r="26674" b="6250"/>
          <a:stretch>
            <a:fillRect/>
          </a:stretch>
        </p:blipFill>
        <p:spPr bwMode="auto">
          <a:xfrm>
            <a:off x="1043609" y="0"/>
            <a:ext cx="6984776" cy="68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Разъединение тканей</a:t>
            </a:r>
            <a:endParaRPr lang="ru-RU" b="1" dirty="0"/>
          </a:p>
        </p:txBody>
      </p:sp>
      <p:pic>
        <p:nvPicPr>
          <p:cNvPr id="3074" name="Picture 2" descr="C:\Users\151\Download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5802"/>
            <a:ext cx="8712967" cy="5523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Топография органов в области шеи</a:t>
            </a:r>
            <a:endParaRPr lang="ru-RU" b="1" dirty="0"/>
          </a:p>
        </p:txBody>
      </p:sp>
      <p:pic>
        <p:nvPicPr>
          <p:cNvPr id="4098" name="Picture 2" descr="C:\Users\151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84684"/>
            <a:ext cx="5210175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51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06" y="260648"/>
            <a:ext cx="8487766" cy="634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63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Хирургическая патология эндокринной системы</vt:lpstr>
      <vt:lpstr>План лекции  1. Тиреоидная хирургия 2. Хирургия надпочечников 3. Хирургия поджелудочной железы 4. Хирургия половых желез</vt:lpstr>
      <vt:lpstr>Эндокринная хирургия - раздел хирургии, занимающийся изучением причин, методов диагностики и хирургическим лечением заболеваний желез внутренней секреции (щитовидная, паращитовидная, поджелудочная железа, гипофиз, надпочечники, семенники, яичники).</vt:lpstr>
      <vt:lpstr>Гипертиреоз – это состояние гиперфункции щитовидной железы, которое сопровождается избыточной выработкой тироксина и трийодтиронина.</vt:lpstr>
      <vt:lpstr>Клинические признаки гипертиреоза</vt:lpstr>
      <vt:lpstr>Слайд 6</vt:lpstr>
      <vt:lpstr>Разъединение тканей</vt:lpstr>
      <vt:lpstr>Топография органов в области шеи</vt:lpstr>
      <vt:lpstr>Слайд 9</vt:lpstr>
      <vt:lpstr>Гиперадренокортицизм — состояние, обусловленное хронической повышенной концентрацией глюкокортикоидов (кортизол) в крови.</vt:lpstr>
      <vt:lpstr>Слайд 11</vt:lpstr>
      <vt:lpstr>Инсулинома – эндокринная опухоль, возникающая из бета-клеток поджелудочной железы и продуцирующая повышенное количество инсулина.</vt:lpstr>
      <vt:lpstr>Гиперэстрогенизм - повышенное содержание эстрогенов в крови животных.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Хирургическая патология эндокринной системы</dc:title>
  <dc:creator>151</dc:creator>
  <cp:lastModifiedBy>151</cp:lastModifiedBy>
  <cp:revision>10</cp:revision>
  <dcterms:created xsi:type="dcterms:W3CDTF">2022-03-08T10:07:11Z</dcterms:created>
  <dcterms:modified xsi:type="dcterms:W3CDTF">2022-03-09T19:17:40Z</dcterms:modified>
</cp:coreProperties>
</file>